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5"/>
  </p:notesMasterIdLst>
  <p:handoutMasterIdLst>
    <p:handoutMasterId r:id="rId26"/>
  </p:handoutMasterIdLst>
  <p:sldIdLst>
    <p:sldId id="803" r:id="rId3"/>
    <p:sldId id="804" r:id="rId4"/>
    <p:sldId id="805" r:id="rId5"/>
    <p:sldId id="806" r:id="rId6"/>
    <p:sldId id="807" r:id="rId7"/>
    <p:sldId id="808" r:id="rId8"/>
    <p:sldId id="809" r:id="rId9"/>
    <p:sldId id="810" r:id="rId10"/>
    <p:sldId id="811" r:id="rId11"/>
    <p:sldId id="812" r:id="rId12"/>
    <p:sldId id="813" r:id="rId13"/>
    <p:sldId id="814" r:id="rId14"/>
    <p:sldId id="815" r:id="rId15"/>
    <p:sldId id="816" r:id="rId16"/>
    <p:sldId id="817" r:id="rId17"/>
    <p:sldId id="818" r:id="rId18"/>
    <p:sldId id="819" r:id="rId19"/>
    <p:sldId id="820" r:id="rId20"/>
    <p:sldId id="821" r:id="rId21"/>
    <p:sldId id="822" r:id="rId22"/>
    <p:sldId id="823" r:id="rId23"/>
    <p:sldId id="824" r:id="rId24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70F7E134-4241-46CC-9E07-8BCD374BEDF8}">
      <dgm:prSet custT="1"/>
      <dgm:spPr/>
      <dgm:t>
        <a:bodyPr/>
        <a:lstStyle/>
        <a:p>
          <a:pPr rtl="0"/>
          <a:r>
            <a:rPr lang="en-US" sz="2800" b="0" dirty="0"/>
            <a:t>Primary Areas of Risk</a:t>
          </a:r>
        </a:p>
      </dgm:t>
    </dgm:pt>
    <dgm:pt modelId="{F9B15AE6-41BF-4984-ABA1-7075AA40B918}" type="par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FCEA33B8-74C0-498E-AE28-490095D958CC}" type="sib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488CAB3C-6D68-4EAF-B97D-21557483C7CF}">
      <dgm:prSet custT="1"/>
      <dgm:spPr/>
      <dgm:t>
        <a:bodyPr/>
        <a:lstStyle/>
        <a:p>
          <a:pPr rtl="0"/>
          <a:r>
            <a:rPr lang="en-US" sz="2800" b="0" dirty="0"/>
            <a:t>Risk Management Strategies</a:t>
          </a:r>
        </a:p>
      </dgm:t>
    </dgm:pt>
    <dgm:pt modelId="{6E58EC1E-279F-4948-97C3-2B228CAE1729}" type="parTrans" cxnId="{5C88795C-B3B9-44E9-BB79-8FF12782A235}">
      <dgm:prSet/>
      <dgm:spPr/>
      <dgm:t>
        <a:bodyPr/>
        <a:lstStyle/>
        <a:p>
          <a:endParaRPr lang="en-US"/>
        </a:p>
      </dgm:t>
    </dgm:pt>
    <dgm:pt modelId="{DD4EA787-4AEA-413A-BA32-AF2C0B7719CD}" type="sibTrans" cxnId="{5C88795C-B3B9-44E9-BB79-8FF12782A235}">
      <dgm:prSet/>
      <dgm:spPr/>
      <dgm:t>
        <a:bodyPr/>
        <a:lstStyle/>
        <a:p>
          <a:endParaRPr lang="en-US"/>
        </a:p>
      </dgm:t>
    </dgm:pt>
    <dgm:pt modelId="{3452991B-C7EE-4044-BF12-67420999528F}">
      <dgm:prSet custT="1"/>
      <dgm:spPr/>
      <dgm:t>
        <a:bodyPr/>
        <a:lstStyle/>
        <a:p>
          <a:pPr rtl="0"/>
          <a:r>
            <a:rPr lang="en-US" sz="2800" b="0" dirty="0"/>
            <a:t>Risk Management Procedures</a:t>
          </a:r>
        </a:p>
      </dgm:t>
    </dgm:pt>
    <dgm:pt modelId="{053BD26C-579C-45BD-9675-007009C9C5DD}" type="parTrans" cxnId="{20A251F5-E665-4ECD-8950-C267053CD649}">
      <dgm:prSet/>
      <dgm:spPr/>
      <dgm:t>
        <a:bodyPr/>
        <a:lstStyle/>
        <a:p>
          <a:endParaRPr lang="en-US"/>
        </a:p>
      </dgm:t>
    </dgm:pt>
    <dgm:pt modelId="{405D7B7D-8023-492C-8D8F-73C1E8789109}" type="sibTrans" cxnId="{20A251F5-E665-4ECD-8950-C267053CD649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241C1055-1B28-4DEC-BDFA-A38C78C46D1A}" type="pres">
      <dgm:prSet presAssocID="{488CAB3C-6D68-4EAF-B97D-21557483C7C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972078B-8920-4EDC-B75C-A99EF2FFF256}" type="pres">
      <dgm:prSet presAssocID="{DD4EA787-4AEA-413A-BA32-AF2C0B7719CD}" presName="spacer" presStyleCnt="0"/>
      <dgm:spPr/>
    </dgm:pt>
    <dgm:pt modelId="{D9A2B343-8473-4CCC-A9CF-9635E710CC1A}" type="pres">
      <dgm:prSet presAssocID="{3452991B-C7EE-4044-BF12-67420999528F}" presName="parentText" presStyleLbl="node1" presStyleIdx="1" presStyleCnt="3" custLinFactNeighborX="0" custLinFactNeighborY="-87422">
        <dgm:presLayoutVars>
          <dgm:chMax val="0"/>
          <dgm:bulletEnabled val="1"/>
        </dgm:presLayoutVars>
      </dgm:prSet>
      <dgm:spPr/>
    </dgm:pt>
    <dgm:pt modelId="{8A02ACFC-88DD-40A7-B052-AAD35FA4706D}" type="pres">
      <dgm:prSet presAssocID="{405D7B7D-8023-492C-8D8F-73C1E8789109}" presName="spacer" presStyleCnt="0"/>
      <dgm:spPr/>
    </dgm:pt>
    <dgm:pt modelId="{729E865C-C959-4C6D-ACFD-59365EF66CF4}" type="pres">
      <dgm:prSet presAssocID="{70F7E134-4241-46CC-9E07-8BCD374BEDF8}" presName="parentText" presStyleLbl="node1" presStyleIdx="2" presStyleCnt="3" custLinFactY="-13590" custLinFactNeighborX="0" custLinFactNeighborY="-100000">
        <dgm:presLayoutVars>
          <dgm:chMax val="0"/>
          <dgm:bulletEnabled val="1"/>
        </dgm:presLayoutVars>
      </dgm:prSet>
      <dgm:spPr/>
    </dgm:pt>
  </dgm:ptLst>
  <dgm:cxnLst>
    <dgm:cxn modelId="{0D293239-A363-4812-93E6-E947FFB82200}" srcId="{420FE836-15B6-40BC-9F25-40BD8E0A5E39}" destId="{70F7E134-4241-46CC-9E07-8BCD374BEDF8}" srcOrd="2" destOrd="0" parTransId="{F9B15AE6-41BF-4984-ABA1-7075AA40B918}" sibTransId="{FCEA33B8-74C0-498E-AE28-490095D958CC}"/>
    <dgm:cxn modelId="{5C88795C-B3B9-44E9-BB79-8FF12782A235}" srcId="{420FE836-15B6-40BC-9F25-40BD8E0A5E39}" destId="{488CAB3C-6D68-4EAF-B97D-21557483C7CF}" srcOrd="0" destOrd="0" parTransId="{6E58EC1E-279F-4948-97C3-2B228CAE1729}" sibTransId="{DD4EA787-4AEA-413A-BA32-AF2C0B7719CD}"/>
    <dgm:cxn modelId="{87405172-FE0E-4B33-A5CE-1578E452F056}" type="presOf" srcId="{70F7E134-4241-46CC-9E07-8BCD374BEDF8}" destId="{729E865C-C959-4C6D-ACFD-59365EF66CF4}" srcOrd="0" destOrd="0" presId="urn:microsoft.com/office/officeart/2005/8/layout/vList2"/>
    <dgm:cxn modelId="{13AAFA7F-7B00-4B44-A958-CA681BD2C7FF}" type="presOf" srcId="{488CAB3C-6D68-4EAF-B97D-21557483C7CF}" destId="{241C1055-1B28-4DEC-BDFA-A38C78C46D1A}" srcOrd="0" destOrd="0" presId="urn:microsoft.com/office/officeart/2005/8/layout/vList2"/>
    <dgm:cxn modelId="{6317E3BE-558F-40CB-8795-AD5B8960A280}" type="presOf" srcId="{420FE836-15B6-40BC-9F25-40BD8E0A5E39}" destId="{61E18645-9A1E-41BA-8952-7654E9D4A096}" srcOrd="0" destOrd="0" presId="urn:microsoft.com/office/officeart/2005/8/layout/vList2"/>
    <dgm:cxn modelId="{B74357D6-6B8B-4318-A940-A88C7FC994CA}" type="presOf" srcId="{3452991B-C7EE-4044-BF12-67420999528F}" destId="{D9A2B343-8473-4CCC-A9CF-9635E710CC1A}" srcOrd="0" destOrd="0" presId="urn:microsoft.com/office/officeart/2005/8/layout/vList2"/>
    <dgm:cxn modelId="{20A251F5-E665-4ECD-8950-C267053CD649}" srcId="{420FE836-15B6-40BC-9F25-40BD8E0A5E39}" destId="{3452991B-C7EE-4044-BF12-67420999528F}" srcOrd="1" destOrd="0" parTransId="{053BD26C-579C-45BD-9675-007009C9C5DD}" sibTransId="{405D7B7D-8023-492C-8D8F-73C1E8789109}"/>
    <dgm:cxn modelId="{566E00E0-79BE-413F-AEE2-57182BDF8677}" type="presParOf" srcId="{61E18645-9A1E-41BA-8952-7654E9D4A096}" destId="{241C1055-1B28-4DEC-BDFA-A38C78C46D1A}" srcOrd="0" destOrd="0" presId="urn:microsoft.com/office/officeart/2005/8/layout/vList2"/>
    <dgm:cxn modelId="{88F40FE1-015A-44E6-B877-7117059304CF}" type="presParOf" srcId="{61E18645-9A1E-41BA-8952-7654E9D4A096}" destId="{D972078B-8920-4EDC-B75C-A99EF2FFF256}" srcOrd="1" destOrd="0" presId="urn:microsoft.com/office/officeart/2005/8/layout/vList2"/>
    <dgm:cxn modelId="{F1C94DE2-B5F7-41CF-9E4B-761E0FA66CBB}" type="presParOf" srcId="{61E18645-9A1E-41BA-8952-7654E9D4A096}" destId="{D9A2B343-8473-4CCC-A9CF-9635E710CC1A}" srcOrd="2" destOrd="0" presId="urn:microsoft.com/office/officeart/2005/8/layout/vList2"/>
    <dgm:cxn modelId="{C33C6B47-6B85-472A-A748-5D0FF9BDFCF8}" type="presParOf" srcId="{61E18645-9A1E-41BA-8952-7654E9D4A096}" destId="{8A02ACFC-88DD-40A7-B052-AAD35FA4706D}" srcOrd="3" destOrd="0" presId="urn:microsoft.com/office/officeart/2005/8/layout/vList2"/>
    <dgm:cxn modelId="{9AC61902-1513-4327-9516-FBCFA351C6C3}" type="presParOf" srcId="{61E18645-9A1E-41BA-8952-7654E9D4A096}" destId="{729E865C-C959-4C6D-ACFD-59365EF66CF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1C1055-1B28-4DEC-BDFA-A38C78C46D1A}">
      <dsp:nvSpPr>
        <dsp:cNvPr id="0" name=""/>
        <dsp:cNvSpPr/>
      </dsp:nvSpPr>
      <dsp:spPr>
        <a:xfrm>
          <a:off x="0" y="11759"/>
          <a:ext cx="5981700" cy="73008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Risk Management Strategies</a:t>
          </a:r>
        </a:p>
      </dsp:txBody>
      <dsp:txXfrm>
        <a:off x="35640" y="47399"/>
        <a:ext cx="5910420" cy="658800"/>
      </dsp:txXfrm>
    </dsp:sp>
    <dsp:sp modelId="{D9A2B343-8473-4CCC-A9CF-9635E710CC1A}">
      <dsp:nvSpPr>
        <dsp:cNvPr id="0" name=""/>
        <dsp:cNvSpPr/>
      </dsp:nvSpPr>
      <dsp:spPr>
        <a:xfrm>
          <a:off x="0" y="755967"/>
          <a:ext cx="5981700" cy="730080"/>
        </a:xfrm>
        <a:prstGeom prst="roundRect">
          <a:avLst/>
        </a:prstGeom>
        <a:solidFill>
          <a:schemeClr val="accent1">
            <a:shade val="80000"/>
            <a:hueOff val="0"/>
            <a:satOff val="-41115"/>
            <a:lumOff val="206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Risk Management Procedures</a:t>
          </a:r>
        </a:p>
      </dsp:txBody>
      <dsp:txXfrm>
        <a:off x="35640" y="791607"/>
        <a:ext cx="5910420" cy="658800"/>
      </dsp:txXfrm>
    </dsp:sp>
    <dsp:sp modelId="{729E865C-C959-4C6D-ACFD-59365EF66CF4}">
      <dsp:nvSpPr>
        <dsp:cNvPr id="0" name=""/>
        <dsp:cNvSpPr/>
      </dsp:nvSpPr>
      <dsp:spPr>
        <a:xfrm>
          <a:off x="0" y="1485022"/>
          <a:ext cx="5981700" cy="73008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Primary Areas of Risk</a:t>
          </a:r>
        </a:p>
      </dsp:txBody>
      <dsp:txXfrm>
        <a:off x="35640" y="1520662"/>
        <a:ext cx="5910420" cy="658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068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795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673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184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998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1657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3369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5362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682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9526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0584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938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501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9424"/>
            <a:ext cx="9144000" cy="688742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54" y="0"/>
            <a:ext cx="91440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9" y="533400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23: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RISK MANAGEMENT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81149" y="2133600"/>
          <a:ext cx="59817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4008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#23 Risk Management                Slide 23-1 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67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Agency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Property disclosures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Listing and selling process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Contracting process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Fair Housing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Antitrust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Rules and regulations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Misrepresentation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Recommending providers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Financing and closing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Trust fund handling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Safety and security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Management Procedures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49208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Agency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Fulfill agency disclosure requirements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Discharge fiduciary duties and duties to customers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Avoid conflicts of interest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Uphold legal confidentialities</a:t>
            </a:r>
          </a:p>
          <a:p>
            <a:pPr marL="400050" lvl="1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Property disclosures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Seller’s property condition disclosure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Material facts disclosure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Lead paint, infestations, mold, radon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636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600" b="1" dirty="0"/>
              <a:t>Listing and selling risk areas</a:t>
            </a:r>
          </a:p>
          <a:p>
            <a:pPr marL="400050" lvl="1" indent="0">
              <a:buNone/>
            </a:pPr>
            <a:endParaRPr lang="en-US" sz="2200" b="1" dirty="0"/>
          </a:p>
          <a:p>
            <a:pPr marL="400050" lvl="1" indent="0">
              <a:buNone/>
            </a:pPr>
            <a:endParaRPr lang="en-US" sz="9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Listing agreement accuracy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Comparative market analysis results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Closing cost estimates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Advertising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Authorizations and permissions</a:t>
            </a:r>
          </a:p>
          <a:p>
            <a:pPr marL="400050" lvl="1" indent="0">
              <a:buNone/>
            </a:pP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Exceeding expertise</a:t>
            </a:r>
          </a:p>
          <a:p>
            <a:pPr marL="400050" lvl="1" indent="0">
              <a:buNone/>
            </a:pPr>
            <a:endParaRPr lang="en-US" sz="1200" b="1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4078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13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600" b="1" dirty="0"/>
              <a:t>Risk management in the contracting process</a:t>
            </a:r>
          </a:p>
          <a:p>
            <a:pPr marL="400050" lvl="1" indent="0">
              <a:buNone/>
            </a:pP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Contracts for real estate must be in writing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Inaccuracy endangers contract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Avoid unauthorized practice of law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sz="2600" dirty="0"/>
              <a:t>may fill in blanks on standard contract forms;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sz="2600" dirty="0"/>
              <a:t>do not give legal advice to public 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Other risks in completing contracts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illegal forms, omitted elements, lapsed contingencies, wrong data</a:t>
            </a:r>
          </a:p>
          <a:p>
            <a:pPr marL="400050" lvl="1" indent="0">
              <a:buNone/>
            </a:pPr>
            <a:endParaRPr lang="en-US" sz="1200" b="1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6301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9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Fair Housing</a:t>
            </a:r>
          </a:p>
          <a:p>
            <a:pPr marL="400050" lvl="1" indent="0">
              <a:buNone/>
            </a:pPr>
            <a:endParaRPr lang="en-US" sz="12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dirty="0"/>
              <a:t>Advertising may not state preference, limitation or discrimination based on race, color, religion, national origin, sex, handicap, familial status</a:t>
            </a:r>
            <a:br>
              <a:rPr lang="en-US" sz="2600" dirty="0"/>
            </a:br>
            <a:endParaRPr lang="en-US" sz="2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dirty="0"/>
              <a:t>Licensee must not be involved with discriminatory actions of a client or customer</a:t>
            </a:r>
          </a:p>
          <a:p>
            <a:pPr marL="400050" lvl="1" indent="0">
              <a:buNone/>
            </a:pPr>
            <a:endParaRPr lang="en-US" sz="1200" b="1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4512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17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600" b="1" dirty="0"/>
              <a:t>Fair Housing</a:t>
            </a:r>
          </a:p>
          <a:p>
            <a:pPr marL="400050" lvl="1" indent="0">
              <a:buNone/>
            </a:pPr>
            <a:endParaRPr lang="en-US" sz="12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dirty="0"/>
              <a:t>Advertising may not state preference, limitation or discrimination based on race, color, religion, national origin, sex, handicap, familial status</a:t>
            </a:r>
            <a:br>
              <a:rPr lang="en-US" sz="2600" dirty="0"/>
            </a:br>
            <a:endParaRPr lang="en-US" sz="2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dirty="0"/>
              <a:t>Licensee must not be involved with discriminatory actions of a client or customer</a:t>
            </a:r>
            <a:br>
              <a:rPr lang="en-US" sz="2600" dirty="0"/>
            </a:br>
            <a:endParaRPr lang="en-US" sz="2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dirty="0"/>
              <a:t>Make sure listing and purchase contracts are in compliance</a:t>
            </a:r>
          </a:p>
          <a:p>
            <a:pPr marL="400050" lvl="1" indent="0">
              <a:buNone/>
            </a:pPr>
            <a:endParaRPr lang="en-US" sz="1200" b="1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514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705600" cy="612775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17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600" b="1" dirty="0"/>
              <a:t>Antitrust – measures to avoid risk</a:t>
            </a:r>
            <a:endParaRPr lang="en-US" sz="1000" b="1" dirty="0"/>
          </a:p>
          <a:p>
            <a:pPr marL="400050" lvl="1" indent="0">
              <a:buNone/>
            </a:pPr>
            <a:endParaRPr lang="en-US" sz="9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dirty="0"/>
              <a:t>Cannot collude on prices; fix prices </a:t>
            </a:r>
            <a:br>
              <a:rPr lang="en-US" sz="2600" dirty="0"/>
            </a:br>
            <a:endParaRPr lang="en-US" sz="2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dirty="0"/>
              <a:t>Cannot conspire with other companies to restrict trade or unjustly impair a competitor </a:t>
            </a:r>
            <a:br>
              <a:rPr lang="en-US" sz="2600" dirty="0"/>
            </a:br>
            <a:endParaRPr lang="en-US" sz="2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dirty="0"/>
              <a:t>Cannot create monopolies </a:t>
            </a:r>
            <a:br>
              <a:rPr lang="en-US" sz="2600" dirty="0"/>
            </a:br>
            <a:endParaRPr lang="en-US" sz="2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dirty="0"/>
              <a:t>Cannot allocate markets among competitors</a:t>
            </a:r>
            <a:endParaRPr lang="en-US" sz="1200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7705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7056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Rules and regulations</a:t>
            </a:r>
          </a:p>
          <a:p>
            <a:pPr marL="400050" lvl="1" indent="0">
              <a:buNone/>
            </a:pPr>
            <a:endParaRPr lang="en-US" sz="11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Prime causes of discipline 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commission of prohibited acts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practicing with an expired license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disclosure failures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earnest money mishandling</a:t>
            </a:r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7016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7056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Misrepresentation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Unintentional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inaccurate information conveyed unknowingly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occurs most often in measurements, property characterizations</a:t>
            </a:r>
            <a:endParaRPr lang="en-US" sz="1000" dirty="0"/>
          </a:p>
          <a:p>
            <a:pPr marL="800100" lvl="2" indent="0">
              <a:buNone/>
            </a:pPr>
            <a:endParaRPr lang="en-US" sz="9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Intentional</a:t>
            </a: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fraud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knowingly conveying false information</a:t>
            </a:r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829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705600" cy="6127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600" b="1" dirty="0"/>
              <a:t>Misrepresentation (cont.)</a:t>
            </a:r>
          </a:p>
          <a:p>
            <a:pPr marL="400050" lvl="1" indent="0">
              <a:buNone/>
            </a:pPr>
            <a:endParaRPr lang="en-US" sz="2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Ways to reduce risks in misrepresentation</a:t>
            </a:r>
            <a:br>
              <a:rPr lang="en-US" sz="2400" b="1" dirty="0"/>
            </a:br>
            <a:endParaRPr lang="en-US" sz="24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measure and calculate areas accurately</a:t>
            </a:r>
            <a:br>
              <a:rPr lang="en-US" sz="2600" dirty="0"/>
            </a:br>
            <a:endParaRPr lang="en-US" sz="2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do not over-rely on measurements by others</a:t>
            </a:r>
            <a:br>
              <a:rPr lang="en-US" sz="2600" dirty="0"/>
            </a:br>
            <a:endParaRPr lang="en-US" sz="2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refrain from exaggeration</a:t>
            </a:r>
            <a:br>
              <a:rPr lang="en-US" sz="2600" dirty="0"/>
            </a:br>
            <a:endParaRPr lang="en-US" sz="2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avoid stating opinions a consumer might take for expertise</a:t>
            </a:r>
          </a:p>
          <a:p>
            <a:pPr marL="800100" lvl="2" indent="0">
              <a:buNone/>
            </a:pPr>
            <a:endParaRPr lang="en-US" sz="900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0112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Risk Management Strategies</a:t>
            </a:r>
          </a:p>
          <a:p>
            <a:pPr marL="0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Risk is the chance of losing something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Two critical dimensions of risk: </a:t>
            </a:r>
            <a:endParaRPr lang="en-US" sz="1200" dirty="0"/>
          </a:p>
          <a:p>
            <a:pPr marL="400050" lvl="1" indent="0">
              <a:buNone/>
            </a:pPr>
            <a:endParaRPr lang="en-US" sz="11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extent of exposure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the probability that the loss will occur</a:t>
            </a:r>
            <a:br>
              <a:rPr lang="en-US" sz="2000" dirty="0"/>
            </a:br>
            <a:endParaRPr lang="en-US" sz="20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Risk management is taking a </a:t>
            </a:r>
            <a:r>
              <a:rPr lang="en-US" sz="2400" b="1" dirty="0"/>
              <a:t>structured approach</a:t>
            </a:r>
            <a:r>
              <a:rPr lang="en-US" sz="2400" dirty="0"/>
              <a:t> to controlling risk and its consequences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/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4945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7056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Recommending providers</a:t>
            </a:r>
          </a:p>
          <a:p>
            <a:pPr marL="400050" lvl="1" indent="0">
              <a:buNone/>
            </a:pPr>
            <a:endParaRPr lang="en-US" sz="105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Risks include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consumer dissatisfaction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possible liability for undisclosed business relationship 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Best practices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do not recommend vendors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provide a list of trusted vendors with a disclaimer and no recommendation</a:t>
            </a:r>
          </a:p>
          <a:p>
            <a:pPr marL="800100" lvl="2" indent="0">
              <a:buNone/>
            </a:pPr>
            <a:endParaRPr lang="en-US" sz="900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2351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7056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10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Financing and closing – risk areas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ECOA violations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failed transactions due to lack of contingency–period diligence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failure to ensure proper disclosure of closing costs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RESPA violations</a:t>
            </a:r>
          </a:p>
          <a:p>
            <a:pPr marL="800100" lvl="2" indent="0">
              <a:buNone/>
            </a:pPr>
            <a:endParaRPr lang="en-US" sz="900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2792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7056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Primary Areas of Risk</a:t>
            </a:r>
          </a:p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Trust fund handling risk areas</a:t>
            </a:r>
          </a:p>
          <a:p>
            <a:pPr marL="400050" lvl="1" indent="0">
              <a:buNone/>
            </a:pP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Mishandling of earnest money deposits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Commingling trust funds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Conversion of trust funds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Errors in use of trust accounts</a:t>
            </a:r>
          </a:p>
          <a:p>
            <a:pPr marL="800100" lvl="2" indent="0">
              <a:buNone/>
            </a:pPr>
            <a:endParaRPr lang="en-US" sz="900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5048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Risk Management Strategies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Four risk management strategies</a:t>
            </a:r>
            <a:endParaRPr lang="en-US" sz="1000" b="1" dirty="0"/>
          </a:p>
          <a:p>
            <a:pPr marL="400050" lvl="1" indent="0">
              <a:buNone/>
            </a:pPr>
            <a:endParaRPr lang="en-US" sz="1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Avoidance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Reduction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Transference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Retention</a:t>
            </a:r>
            <a:br>
              <a:rPr lang="en-US" sz="2400" b="1" dirty="0"/>
            </a:br>
            <a:r>
              <a:rPr lang="en-US" sz="2400" b="1" dirty="0"/>
              <a:t>		____________________</a:t>
            </a:r>
            <a:br>
              <a:rPr lang="en-US" sz="2400" b="1" dirty="0"/>
            </a:br>
            <a:endParaRPr lang="en-US" sz="2400" b="1" dirty="0"/>
          </a:p>
          <a:p>
            <a:pPr marL="857250" lvl="1" indent="-457200">
              <a:buFont typeface="+mj-lt"/>
              <a:buAutoNum type="arabicParenR"/>
            </a:pPr>
            <a:r>
              <a:rPr lang="en-US" sz="2400" b="1" dirty="0"/>
              <a:t>Avoidance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refrain from risky activity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 err="1"/>
              <a:t>eg</a:t>
            </a:r>
            <a:r>
              <a:rPr lang="en-US" dirty="0"/>
              <a:t>, assuring buyers a property will appreciate</a:t>
            </a:r>
            <a:br>
              <a:rPr lang="en-US" dirty="0"/>
            </a:br>
            <a:br>
              <a:rPr lang="en-US" sz="2000" dirty="0"/>
            </a:br>
            <a:endParaRPr lang="en-US" sz="6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/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4569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Risk Management Strategies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Four risk management strategies (cont.)</a:t>
            </a:r>
            <a:endParaRPr lang="en-US" sz="1000" b="1" dirty="0"/>
          </a:p>
          <a:p>
            <a:pPr marL="400050" lvl="1" indent="0">
              <a:buNone/>
            </a:pPr>
            <a:endParaRPr lang="en-US" sz="1000" b="1" dirty="0"/>
          </a:p>
          <a:p>
            <a:pPr marL="857250" lvl="1" indent="-457200">
              <a:buFont typeface="+mj-lt"/>
              <a:buAutoNum type="arabicParenR" startAt="2"/>
            </a:pPr>
            <a:r>
              <a:rPr lang="en-US" sz="2400" b="1" dirty="0"/>
              <a:t>Reduction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reduce probability of loss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reduce severity of loss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share responsibility for a decision</a:t>
            </a:r>
            <a:br>
              <a:rPr lang="en-US" sz="600" dirty="0"/>
            </a:br>
            <a:endParaRPr lang="en-US" sz="2000" dirty="0"/>
          </a:p>
          <a:p>
            <a:pPr marL="857250" lvl="1" indent="-457200">
              <a:buFont typeface="+mj-lt"/>
              <a:buAutoNum type="arabicParenR" startAt="3"/>
            </a:pPr>
            <a:r>
              <a:rPr lang="en-US" sz="2400" b="1" dirty="0"/>
              <a:t>Transference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pass risk to another party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get E &amp; O insurance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by contract; insurance</a:t>
            </a:r>
          </a:p>
          <a:p>
            <a:pPr marL="400050" lvl="1" indent="0">
              <a:buNone/>
            </a:pPr>
            <a:endParaRPr lang="en-US" sz="105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/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419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Risk Management Strategies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Four risk management strategies (cont.)</a:t>
            </a:r>
            <a:endParaRPr lang="en-US" sz="1000" b="1" dirty="0"/>
          </a:p>
          <a:p>
            <a:pPr marL="400050" lvl="1" indent="0">
              <a:buNone/>
            </a:pPr>
            <a:endParaRPr lang="en-US" sz="1000" b="1" dirty="0"/>
          </a:p>
          <a:p>
            <a:pPr marL="400050" lvl="1" indent="0">
              <a:buNone/>
            </a:pPr>
            <a:endParaRPr lang="en-US" sz="1050" dirty="0"/>
          </a:p>
          <a:p>
            <a:pPr marL="857250" lvl="1" indent="-457200">
              <a:buFont typeface="+mj-lt"/>
              <a:buAutoNum type="arabicParenR" startAt="4"/>
            </a:pPr>
            <a:r>
              <a:rPr lang="en-US" sz="2400" b="1" dirty="0"/>
              <a:t>Retention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accept risk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take responsibility for consequences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 err="1"/>
              <a:t>eg</a:t>
            </a:r>
            <a:r>
              <a:rPr lang="en-US" dirty="0"/>
              <a:t>, pricing strategy on a listing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Procedures</a:t>
            </a:r>
          </a:p>
          <a:p>
            <a:endParaRPr lang="en-US" b="1" dirty="0"/>
          </a:p>
          <a:p>
            <a:r>
              <a:rPr lang="en-US" b="1" dirty="0"/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0170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Risk Management Procedures</a:t>
            </a:r>
          </a:p>
          <a:p>
            <a:pPr marL="0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Education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Disclosure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Documentation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Insurance</a:t>
            </a:r>
          </a:p>
          <a:p>
            <a:pPr marL="400050" lvl="1" indent="0">
              <a:buNone/>
            </a:pPr>
            <a:r>
              <a:rPr lang="en-US" sz="2400" b="1" dirty="0"/>
              <a:t>		___________________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Education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Knowledge and skill reduce risk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Understand forms and contracts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Get job training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Risk Management Procedures</a:t>
            </a:r>
          </a:p>
          <a:p>
            <a:endParaRPr lang="en-US" b="1" dirty="0"/>
          </a:p>
          <a:p>
            <a:r>
              <a:rPr lang="en-US" b="1" dirty="0"/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91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Risk Management Procedures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Disclosure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Provide information to reduce misunderstanding &amp; lawsuits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r>
              <a:rPr lang="en-US" sz="2400" b="1" dirty="0"/>
              <a:t>Disclosure areas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Agency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Property condition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Fiduciary / statutory duties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Personal interest in selling a property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Risk Management Procedures</a:t>
            </a:r>
          </a:p>
          <a:p>
            <a:endParaRPr lang="en-US" b="1" dirty="0"/>
          </a:p>
          <a:p>
            <a:r>
              <a:rPr lang="en-US" b="1" dirty="0"/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2508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Risk Management Procedures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Documentation and record keeping</a:t>
            </a:r>
          </a:p>
          <a:p>
            <a:pPr marL="400050" lvl="1" indent="0">
              <a:buNone/>
            </a:pPr>
            <a:endParaRPr lang="en-US" sz="1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Maintain evidence of compliance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Elements of a paper trail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manuals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forms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records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contracts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accounting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other documents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Risk Management Procedures</a:t>
            </a:r>
          </a:p>
          <a:p>
            <a:endParaRPr lang="en-US" b="1" dirty="0"/>
          </a:p>
          <a:p>
            <a:r>
              <a:rPr lang="en-US" b="1" dirty="0"/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812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200" dirty="0"/>
            </a:br>
            <a:r>
              <a:rPr lang="en-US" sz="2400" dirty="0"/>
              <a:t># 23: </a:t>
            </a:r>
            <a:br>
              <a:rPr lang="en-US" sz="2400" dirty="0"/>
            </a:br>
            <a:r>
              <a:rPr lang="en-US" sz="2400" dirty="0"/>
              <a:t>Risk</a:t>
            </a:r>
            <a:br>
              <a:rPr lang="en-US" sz="2400" dirty="0"/>
            </a:br>
            <a:r>
              <a:rPr lang="en-US" sz="2400" dirty="0"/>
              <a:t>Management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Risk Management Procedures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Insurance – types of insurance to manage risk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General liability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 &amp; O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Fire and hazard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Flood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Casualty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Workers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Personal property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Consequential loss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Surety bond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400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Risk Management Strategies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Risk Management Procedures</a:t>
            </a:r>
          </a:p>
          <a:p>
            <a:endParaRPr lang="en-US" b="1" dirty="0"/>
          </a:p>
          <a:p>
            <a:r>
              <a:rPr lang="en-US" b="1" dirty="0"/>
              <a:t>Primary Areas of Risk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8382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#23 Risk Management                Slide 23-9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8141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906</TotalTime>
  <Words>1513</Words>
  <Application>Microsoft Office PowerPoint</Application>
  <PresentationFormat>On-screen Show (4:3)</PresentationFormat>
  <Paragraphs>479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Wingdings</vt:lpstr>
      <vt:lpstr>Office Theme</vt:lpstr>
      <vt:lpstr>1_Office Theme</vt:lpstr>
      <vt:lpstr>Unit 23: RISK MANAGEMENT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  <vt:lpstr> # 23:  Risk Management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122</cp:revision>
  <cp:lastPrinted>2016-08-28T14:04:38Z</cp:lastPrinted>
  <dcterms:created xsi:type="dcterms:W3CDTF">2016-08-26T20:25:48Z</dcterms:created>
  <dcterms:modified xsi:type="dcterms:W3CDTF">2023-04-27T14:56:30Z</dcterms:modified>
</cp:coreProperties>
</file>